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4" r:id="rId1"/>
  </p:sldMasterIdLst>
  <p:notesMasterIdLst>
    <p:notesMasterId r:id="rId27"/>
  </p:notesMasterIdLst>
  <p:handoutMasterIdLst>
    <p:handoutMasterId r:id="rId28"/>
  </p:handoutMasterIdLst>
  <p:sldIdLst>
    <p:sldId id="265" r:id="rId2"/>
    <p:sldId id="277" r:id="rId3"/>
    <p:sldId id="267" r:id="rId4"/>
    <p:sldId id="268" r:id="rId5"/>
    <p:sldId id="269" r:id="rId6"/>
    <p:sldId id="271" r:id="rId7"/>
    <p:sldId id="273" r:id="rId8"/>
    <p:sldId id="274" r:id="rId9"/>
    <p:sldId id="270" r:id="rId10"/>
    <p:sldId id="279" r:id="rId11"/>
    <p:sldId id="272" r:id="rId12"/>
    <p:sldId id="280" r:id="rId13"/>
    <p:sldId id="278" r:id="rId14"/>
    <p:sldId id="287" r:id="rId15"/>
    <p:sldId id="288" r:id="rId16"/>
    <p:sldId id="289" r:id="rId17"/>
    <p:sldId id="290" r:id="rId18"/>
    <p:sldId id="275" r:id="rId19"/>
    <p:sldId id="276" r:id="rId20"/>
    <p:sldId id="282" r:id="rId21"/>
    <p:sldId id="281" r:id="rId22"/>
    <p:sldId id="283" r:id="rId23"/>
    <p:sldId id="284" r:id="rId24"/>
    <p:sldId id="285" r:id="rId25"/>
    <p:sldId id="286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1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8" autoAdjust="0"/>
    <p:restoredTop sz="86512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138" y="318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-763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19-Jul-19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19-Jul-19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0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what I would like to do: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Precompute the output of the first part of the neural network for each point of the cloud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runtime only compute the remaining layers.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problems are:</a:t>
            </a:r>
          </a:p>
          <a:p>
            <a:pPr marL="0" indent="0">
              <a:buNone/>
            </a:pPr>
            <a:r>
              <a:rPr lang="en-US" baseline="0" dirty="0" smtClean="0"/>
              <a:t>Variable angle between the sun and the view direction.</a:t>
            </a:r>
          </a:p>
          <a:p>
            <a:pPr marL="0" indent="0">
              <a:buNone/>
            </a:pPr>
            <a:r>
              <a:rPr lang="en-US" baseline="0" dirty="0" smtClean="0"/>
              <a:t>Variable view direction and sun direction. Remember: different descriptors should be passed depending on those directions.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even if the previous problems didn’t exist: the output of the last block consists of 200 floats. Storing that much data for every voxel of the cloud would require hundreds of gigabytes of GPU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precompute only the first N blocks and</a:t>
            </a:r>
            <a:r>
              <a:rPr lang="en-US" baseline="0" dirty="0" smtClean="0"/>
              <a:t> for a sparser grid than the original voxel structure of the cloud</a:t>
            </a:r>
            <a:r>
              <a:rPr lang="en-US" dirty="0" smtClean="0"/>
              <a:t>. The</a:t>
            </a:r>
            <a:r>
              <a:rPr lang="en-US" baseline="0" dirty="0" smtClean="0"/>
              <a:t> output of those layers represent a low frequency low detail information about light propagation.</a:t>
            </a:r>
          </a:p>
          <a:p>
            <a:r>
              <a:rPr lang="en-US" baseline="0" dirty="0" smtClean="0"/>
              <a:t>And we’ll use the remaining blocks to refine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freeze the sun direction, which is a common approach in light pre-backing in CG.</a:t>
            </a:r>
          </a:p>
          <a:p>
            <a:endParaRPr lang="en-US" baseline="0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leaves us with the view direction problem. We can only use it in the last layers, which are computed in runtime. So let’s use a slightly different descriptor in the pre-backed layers: instead of using the view direction, for orientation of the grid, we’ll just use an arbitrary direction.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88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precompute only the first N blocks and</a:t>
            </a:r>
            <a:r>
              <a:rPr lang="en-US" baseline="0" dirty="0" smtClean="0"/>
              <a:t> for a sparser grid than the original voxel structure of the cloud</a:t>
            </a:r>
            <a:r>
              <a:rPr lang="en-US" dirty="0" smtClean="0"/>
              <a:t>. The</a:t>
            </a:r>
            <a:r>
              <a:rPr lang="en-US" baseline="0" dirty="0" smtClean="0"/>
              <a:t> output of those layers represent a low frequency low detail information about light propagation.</a:t>
            </a:r>
          </a:p>
          <a:p>
            <a:r>
              <a:rPr lang="en-US" baseline="0" dirty="0" smtClean="0"/>
              <a:t>And we’ll use the remaining blocks to refine the answer.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have to freeze the sun direction, which is a common approach in light pre-backing in CG.</a:t>
            </a:r>
          </a:p>
          <a:p>
            <a:endParaRPr lang="en-US" baseline="0" dirty="0" smtClean="0"/>
          </a:p>
          <a:p>
            <a:r>
              <a:rPr lang="en-US" dirty="0" smtClean="0"/>
              <a:t>This</a:t>
            </a:r>
            <a:r>
              <a:rPr lang="en-US" baseline="0" dirty="0" smtClean="0"/>
              <a:t> leaves us with the view direction problem. We can only use it in the last layers, which are computed in runtime. So let’s use a slightly different descriptor in the pre-backed layers: instead of using the view direction, for orientation of the grid, we’ll just use an arbitrary direction.</a:t>
            </a:r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1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am currently in process of implementing the NN renderer with new architecture.</a:t>
            </a:r>
          </a:p>
          <a:p>
            <a:r>
              <a:rPr lang="en-US" baseline="0" dirty="0" smtClean="0"/>
              <a:t>And I expect to see an improved performance with the same image quality.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22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0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617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a light ray enters the cloud, it then</a:t>
            </a:r>
            <a:r>
              <a:rPr lang="en-US" baseline="0" dirty="0" smtClean="0"/>
              <a:t> bounces thousands of times off the tiny droplets of which the cloud consists. It basically does so in a non-deterministic manner. And the simplest solution to rendering the clouds was actually to simulate that using Monte-Carlo style Path Tracing.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0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path tracing process</a:t>
            </a:r>
            <a:r>
              <a:rPr lang="en-US" baseline="0" dirty="0" smtClean="0"/>
              <a:t> is the following:</a:t>
            </a:r>
          </a:p>
          <a:p>
            <a:r>
              <a:rPr lang="en-US" baseline="0" dirty="0" smtClean="0"/>
              <a:t>We shoot a ray from every pixel of the screen. We simulate it’s propagation through the scene. We do so many times, averaging the results from all the runs.</a:t>
            </a:r>
          </a:p>
          <a:p>
            <a:endParaRPr lang="en-US" dirty="0" smtClean="0"/>
          </a:p>
          <a:p>
            <a:r>
              <a:rPr lang="en-US" dirty="0" smtClean="0"/>
              <a:t>Pros of that approach:</a:t>
            </a:r>
            <a:r>
              <a:rPr lang="en-US" baseline="0" dirty="0" smtClean="0"/>
              <a:t> we can get as close as we want to a photorealistic result. *click*</a:t>
            </a:r>
          </a:p>
          <a:p>
            <a:r>
              <a:rPr lang="en-US" baseline="0" dirty="0" smtClean="0"/>
              <a:t>Cons: It takes over 24h to render one </a:t>
            </a:r>
            <a:r>
              <a:rPr lang="en-US" baseline="0" dirty="0" err="1" smtClean="0"/>
              <a:t>fullHD</a:t>
            </a:r>
            <a:r>
              <a:rPr lang="en-US" baseline="0" dirty="0" smtClean="0"/>
              <a:t> image of a cloud.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6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2017 Disney has released a new solution to this old problem.</a:t>
            </a:r>
          </a:p>
          <a:p>
            <a:r>
              <a:rPr lang="en-US" baseline="0" dirty="0" smtClean="0"/>
              <a:t>What if we shoot the ray only once from every pixel of the camera? And when the ray hits the cloud, we ask a Neural Network to give us the answer: how much light should go from this point in the direction of camera.</a:t>
            </a:r>
          </a:p>
          <a:p>
            <a:r>
              <a:rPr lang="en-US" baseline="0" dirty="0" smtClean="0"/>
              <a:t>The input of the neural network consists of: view direction; sun direction and *click* a cloud’s density descriptor, which somehow represents the density of the cloud around the given point.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result can be calculated in a matter of minutes. And it is indistinguishable for a human eye from the ground truth. And the neural network can be trained to </a:t>
            </a:r>
            <a:r>
              <a:rPr lang="en-US" baseline="0" dirty="0" err="1" smtClean="0"/>
              <a:t>mimc</a:t>
            </a:r>
            <a:r>
              <a:rPr lang="en-US" baseline="0" dirty="0" smtClean="0"/>
              <a:t> non-realistic clouds.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Let’s dive into Disney’s solution to find the bottlenecks.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154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hierarchical density descriptor contains of multiple layers of stencil grids.</a:t>
            </a:r>
          </a:p>
          <a:p>
            <a:r>
              <a:rPr lang="en-US" dirty="0" smtClean="0"/>
              <a:t>Each stencil</a:t>
            </a:r>
            <a:r>
              <a:rPr lang="en-US" baseline="0" dirty="0" smtClean="0"/>
              <a:t> consists of density values sampled from a 5x5x10 grid build around the hit point. The size of this grid exponentially increases with the layer id.</a:t>
            </a:r>
          </a:p>
          <a:p>
            <a:r>
              <a:rPr lang="en-US" baseline="0" dirty="0" smtClean="0"/>
              <a:t>The grid is pointing with the z axis at the sun and with y axis is perpendicular both to the sun direction and the view direction.</a:t>
            </a:r>
          </a:p>
          <a:p>
            <a:r>
              <a:rPr lang="en-US" baseline="0" dirty="0" smtClean="0"/>
              <a:t>There are 10 layers in the descriptor.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29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neural network consists of 10 descriptor processing blocks. The descriptor’s layers are fed in the network progressively, one per block.</a:t>
            </a:r>
          </a:p>
          <a:p>
            <a:r>
              <a:rPr lang="en-US" baseline="0" dirty="0" smtClean="0"/>
              <a:t>And in the end there are three fully connected layers.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57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artists are craving for the iteration speed. Disney’s solution allowed</a:t>
            </a:r>
            <a:r>
              <a:rPr lang="en-US" baseline="0" dirty="0" smtClean="0"/>
              <a:t> CG clouds in movies to make a huge leap forward solely by improving the iteration speed from 24h to 10 minutes. </a:t>
            </a:r>
          </a:p>
          <a:p>
            <a:r>
              <a:rPr lang="en-US" baseline="0" dirty="0" smtClean="0"/>
              <a:t>Imagine what it would feel like to be able to not only get a still image once in 10 minutes, but to be able to look at the cloud from all directions with virtually zero latency.</a:t>
            </a:r>
          </a:p>
          <a:p>
            <a:r>
              <a:rPr lang="en-US" baseline="0" dirty="0" smtClean="0"/>
              <a:t>Or, better yet, to see the same photorealistic clouds in a real-time computer game.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852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0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</a:t>
            </a:r>
            <a:r>
              <a:rPr lang="en-US" baseline="0" dirty="0" smtClean="0"/>
              <a:t> this is what I would like to do: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Precompute the output of the first part of the neural network for each point of the cloud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In runtime only compute the remaining layers.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The problems are:</a:t>
            </a:r>
          </a:p>
          <a:p>
            <a:pPr marL="0" indent="0">
              <a:buNone/>
            </a:pPr>
            <a:r>
              <a:rPr lang="en-US" baseline="0" dirty="0" smtClean="0"/>
              <a:t>Variable angle between the sun and the view direction.</a:t>
            </a:r>
          </a:p>
          <a:p>
            <a:pPr marL="0" indent="0">
              <a:buNone/>
            </a:pPr>
            <a:r>
              <a:rPr lang="en-US" baseline="0" dirty="0" smtClean="0"/>
              <a:t>Variable view direction and sun direction. Remember: different descriptors should be passed depending on those directions.</a:t>
            </a:r>
          </a:p>
          <a:p>
            <a:pPr marL="0" indent="0">
              <a:buNone/>
            </a:pPr>
            <a:endParaRPr lang="en-US" baseline="0" dirty="0" smtClean="0"/>
          </a:p>
          <a:p>
            <a:pPr marL="0" indent="0">
              <a:buNone/>
            </a:pPr>
            <a:r>
              <a:rPr lang="en-US" baseline="0" dirty="0" smtClean="0"/>
              <a:t>And even if the previous problems didn’t exist: the output of the last block consists of 200 floats. Storing that much data for every voxel of the cloud would require hundreds of gigabytes of GPU memory.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23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845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13058" y="1394786"/>
            <a:ext cx="8520416" cy="3195216"/>
          </a:xfrm>
        </p:spPr>
        <p:txBody>
          <a:bodyPr/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  <a:lvl2pPr>
              <a:defRPr sz="20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 marL="1371600" indent="0">
              <a:buNone/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0"/>
            <a:endParaRPr lang="ru-RU" dirty="0"/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</a:t>
            </a:r>
            <a:r>
              <a:rPr lang="ru-RU" dirty="0" smtClean="0"/>
              <a:t>уровень</a:t>
            </a:r>
            <a:endParaRPr lang="ru-RU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297295" y="553498"/>
            <a:ext cx="8536179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A36E3E-2E1A-4C44-AE2C-83F90430B8AB}"/>
              </a:ext>
            </a:extLst>
          </p:cNvPr>
          <p:cNvSpPr txBox="1"/>
          <p:nvPr userDrawn="1"/>
        </p:nvSpPr>
        <p:spPr>
          <a:xfrm>
            <a:off x="8099442" y="467406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F8677C56-5C41-4635-ACE6-0F38DB45E313}" type="slidenum">
              <a:rPr lang="ru-RU" sz="1800" baseline="0" smtClean="0">
                <a:solidFill>
                  <a:srgbClr val="000000"/>
                </a:solidFill>
              </a:rPr>
              <a:pPr/>
              <a:t>‹#›</a:t>
            </a:fld>
            <a:r>
              <a:rPr lang="en-US" sz="1800" baseline="0" dirty="0">
                <a:solidFill>
                  <a:srgbClr val="000000"/>
                </a:solidFill>
              </a:rPr>
              <a:t> / </a:t>
            </a:r>
            <a:r>
              <a:rPr lang="en-US" sz="1800" baseline="0" dirty="0" smtClean="0">
                <a:solidFill>
                  <a:srgbClr val="000000"/>
                </a:solidFill>
              </a:rPr>
              <a:t>19</a:t>
            </a:r>
            <a:endParaRPr lang="ru-RU" sz="1800" baseline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335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90455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40002"/>
            <a:ext cx="8229600" cy="34130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865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4" r:id="rId2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rgbClr val="00000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00000"/>
        <a:buFontTx/>
        <a:buBlip>
          <a:blip r:embed="rId5"/>
        </a:buBlip>
        <a:defRPr sz="20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microsoft.com/office/2007/relationships/hdphoto" Target="../media/hdphoto1.wdp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1371600" y="2104557"/>
            <a:ext cx="6400800" cy="705749"/>
          </a:xfrm>
        </p:spPr>
        <p:txBody>
          <a:bodyPr>
            <a:normAutofit fontScale="90000"/>
          </a:bodyPr>
          <a:lstStyle/>
          <a:p>
            <a:pPr algn="ctr"/>
            <a:r>
              <a:rPr lang="ru-RU" b="0" dirty="0" smtClean="0">
                <a:solidFill>
                  <a:schemeClr val="bg1"/>
                </a:solidFill>
              </a:rPr>
              <a:t>Рендеринг атмосферных облаков с помощью нейронных сетей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4294967295"/>
          </p:nvPr>
        </p:nvSpPr>
        <p:spPr>
          <a:xfrm>
            <a:off x="0" y="3414361"/>
            <a:ext cx="9144000" cy="157655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000" dirty="0" smtClean="0">
                <a:solidFill>
                  <a:schemeClr val="bg1"/>
                </a:solidFill>
              </a:rPr>
              <a:t>Автор</a:t>
            </a:r>
            <a:r>
              <a:rPr lang="en-US" sz="2000" dirty="0" smtClean="0">
                <a:solidFill>
                  <a:schemeClr val="bg1"/>
                </a:solidFill>
              </a:rPr>
              <a:t>: </a:t>
            </a:r>
            <a:r>
              <a:rPr lang="ru-RU" sz="2000" dirty="0" smtClean="0">
                <a:solidFill>
                  <a:schemeClr val="bg1"/>
                </a:solidFill>
              </a:rPr>
              <a:t>Панин </a:t>
            </a:r>
            <a:r>
              <a:rPr lang="ru-RU" dirty="0">
                <a:solidFill>
                  <a:schemeClr val="bg1"/>
                </a:solidFill>
              </a:rPr>
              <a:t>М</a:t>
            </a:r>
            <a:r>
              <a:rPr lang="ru-RU" sz="2000" dirty="0" smtClean="0">
                <a:solidFill>
                  <a:schemeClr val="bg1"/>
                </a:solidFill>
              </a:rPr>
              <a:t>ихаил</a:t>
            </a:r>
            <a:r>
              <a:rPr lang="en-US" sz="2000" dirty="0" smtClean="0">
                <a:solidFill>
                  <a:schemeClr val="bg1"/>
                </a:solidFill>
              </a:rPr>
              <a:t>, </a:t>
            </a:r>
            <a:r>
              <a:rPr lang="ru-RU" sz="2000" dirty="0" smtClean="0">
                <a:solidFill>
                  <a:schemeClr val="bg1"/>
                </a:solidFill>
              </a:rPr>
              <a:t>ИТМО</a:t>
            </a:r>
            <a:endParaRPr lang="en-US" sz="20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chemeClr val="bg1"/>
                </a:solidFill>
              </a:rPr>
              <a:t>Научный руководитель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>Ковалев А.С.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доцент</a:t>
            </a:r>
            <a:r>
              <a:rPr lang="en-US" dirty="0" smtClean="0">
                <a:solidFill>
                  <a:schemeClr val="bg1"/>
                </a:solidFill>
              </a:rPr>
              <a:t>., </a:t>
            </a:r>
            <a:r>
              <a:rPr lang="ru-RU" dirty="0" smtClean="0">
                <a:solidFill>
                  <a:schemeClr val="bg1"/>
                </a:solidFill>
              </a:rPr>
              <a:t>ИТМО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Научный консультант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ru-RU" dirty="0">
                <a:solidFill>
                  <a:schemeClr val="bg1"/>
                </a:solidFill>
              </a:rPr>
              <a:t>Николенко </a:t>
            </a:r>
            <a:r>
              <a:rPr lang="ru-RU" dirty="0" smtClean="0">
                <a:solidFill>
                  <a:schemeClr val="bg1"/>
                </a:solidFill>
              </a:rPr>
              <a:t>С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r>
              <a:rPr lang="ru-RU" dirty="0" smtClean="0">
                <a:solidFill>
                  <a:schemeClr val="bg1"/>
                </a:solidFill>
              </a:rPr>
              <a:t>И.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кандидат </a:t>
            </a:r>
            <a:r>
              <a:rPr lang="ru-RU" dirty="0" err="1" smtClean="0">
                <a:solidFill>
                  <a:schemeClr val="bg1"/>
                </a:solidFill>
              </a:rPr>
              <a:t>ф.м.н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r>
              <a:rPr lang="ru-RU" dirty="0" smtClean="0">
                <a:solidFill>
                  <a:schemeClr val="bg1"/>
                </a:solidFill>
              </a:rPr>
              <a:t> зав. Лаб.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ИИ, ПОМИ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запекание выходов</a:t>
            </a:r>
            <a:r>
              <a:rPr lang="en-US" dirty="0" smtClean="0"/>
              <a:t>)</a:t>
            </a:r>
            <a:endParaRPr lang="ru-RU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ru-RU" dirty="0" smtClean="0"/>
              <a:t>Зафиксируем </a:t>
            </a:r>
            <a:br>
              <a:rPr lang="ru-RU" dirty="0" smtClean="0"/>
            </a:br>
            <a:r>
              <a:rPr lang="ru-RU" dirty="0" smtClean="0"/>
              <a:t>направление света</a:t>
            </a:r>
          </a:p>
          <a:p>
            <a:pPr marL="457200" indent="-457200">
              <a:buAutoNum type="arabicPeriod"/>
            </a:pPr>
            <a:r>
              <a:rPr lang="ru-RU" dirty="0" smtClean="0"/>
              <a:t>Разобьём облако </a:t>
            </a:r>
            <a:br>
              <a:rPr lang="ru-RU" dirty="0" smtClean="0"/>
            </a:br>
            <a:r>
              <a:rPr lang="ru-RU" dirty="0" smtClean="0"/>
              <a:t>на решетку</a:t>
            </a:r>
          </a:p>
          <a:p>
            <a:pPr marL="457200" indent="-457200">
              <a:buAutoNum type="arabicPeriod"/>
            </a:pPr>
            <a:r>
              <a:rPr lang="ru-RU" dirty="0" smtClean="0"/>
              <a:t>Для каждой ячейки </a:t>
            </a:r>
            <a:br>
              <a:rPr lang="ru-RU" dirty="0" smtClean="0"/>
            </a:br>
            <a:r>
              <a:rPr lang="ru-RU" dirty="0" smtClean="0"/>
              <a:t>посчитаем дескриптор</a:t>
            </a:r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481" y="1047749"/>
            <a:ext cx="4898993" cy="36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732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4397931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</a:t>
            </a:r>
            <a:r>
              <a:rPr lang="ru-RU" dirty="0" smtClean="0"/>
              <a:t>осчитаем первые</a:t>
            </a:r>
            <a:r>
              <a:rPr lang="en-US" dirty="0" smtClean="0"/>
              <a:t> N </a:t>
            </a:r>
            <a:r>
              <a:rPr lang="ru-RU" dirty="0" smtClean="0"/>
              <a:t>слоев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 запишем их выход в ячейку (200 байт)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Назовем это световой зонд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Новый подход </a:t>
            </a:r>
            <a:r>
              <a:rPr lang="en-US" dirty="0"/>
              <a:t>(</a:t>
            </a:r>
            <a:r>
              <a:rPr lang="ru-RU" dirty="0"/>
              <a:t>запекание выходов</a:t>
            </a:r>
            <a:r>
              <a:rPr lang="en-US" dirty="0"/>
              <a:t>)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2702" y="1173981"/>
            <a:ext cx="4171020" cy="359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74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394786"/>
            <a:ext cx="4397931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Запускаем луч в облако</a:t>
            </a:r>
            <a:endParaRPr lang="ru-R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Находим ближайшие 4 </a:t>
            </a:r>
            <a:br>
              <a:rPr lang="ru-RU" dirty="0" smtClean="0"/>
            </a:br>
            <a:r>
              <a:rPr lang="ru-RU" dirty="0" smtClean="0"/>
              <a:t>световых зонда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Интерполируем </a:t>
            </a:r>
            <a:r>
              <a:rPr lang="ru-RU" dirty="0" smtClean="0"/>
              <a:t>(</a:t>
            </a:r>
            <a:r>
              <a:rPr lang="ru-RU" dirty="0" err="1" smtClean="0"/>
              <a:t>барицентрически</a:t>
            </a:r>
            <a:r>
              <a:rPr lang="ru-RU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Подаем на вход в сетку рендеринга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Вместе с небольшим локальным дескриптором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рендеринг </a:t>
            </a:r>
            <a:r>
              <a:rPr lang="ru-RU" dirty="0" err="1" smtClean="0"/>
              <a:t>запеченых</a:t>
            </a:r>
            <a:r>
              <a:rPr lang="ru-RU" dirty="0" smtClean="0"/>
              <a:t> данных</a:t>
            </a:r>
            <a:r>
              <a:rPr lang="en-US" dirty="0" smtClean="0"/>
              <a:t>)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24118"/>
          <a:stretch/>
        </p:blipFill>
        <p:spPr>
          <a:xfrm>
            <a:off x="4710988" y="1438591"/>
            <a:ext cx="4249842" cy="315141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850" y="1101070"/>
            <a:ext cx="2335350" cy="394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7" y="1187642"/>
            <a:ext cx="8520417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2.5x </a:t>
            </a:r>
            <a:r>
              <a:rPr lang="ru-RU" dirty="0" smtClean="0"/>
              <a:t>прирост в производительности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При том же качестве картинки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Время запекания равно времени рендеринга одного кадра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Результаты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5" r="10996" b="5098"/>
          <a:stretch/>
        </p:blipFill>
        <p:spPr>
          <a:xfrm>
            <a:off x="2228850" y="2272287"/>
            <a:ext cx="4293921" cy="2644095"/>
          </a:xfrm>
          <a:prstGeom prst="rect">
            <a:avLst/>
          </a:prstGeom>
        </p:spPr>
      </p:pic>
      <p:sp>
        <p:nvSpPr>
          <p:cNvPr id="7" name="Content Placeholder 14"/>
          <p:cNvSpPr txBox="1">
            <a:spLocks/>
          </p:cNvSpPr>
          <p:nvPr/>
        </p:nvSpPr>
        <p:spPr>
          <a:xfrm>
            <a:off x="2228850" y="2272287"/>
            <a:ext cx="573354" cy="424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PT</a:t>
            </a:r>
            <a:endParaRPr lang="ru-RU" sz="2800" b="1" dirty="0">
              <a:solidFill>
                <a:schemeClr val="bg1"/>
              </a:solidFill>
            </a:endParaRPr>
          </a:p>
        </p:txBody>
      </p:sp>
      <p:sp>
        <p:nvSpPr>
          <p:cNvPr id="8" name="Content Placeholder 14"/>
          <p:cNvSpPr txBox="1">
            <a:spLocks/>
          </p:cNvSpPr>
          <p:nvPr/>
        </p:nvSpPr>
        <p:spPr>
          <a:xfrm>
            <a:off x="5616042" y="2293219"/>
            <a:ext cx="906729" cy="4244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bg1"/>
                </a:solidFill>
              </a:rPr>
              <a:t>BNN</a:t>
            </a:r>
            <a:endParaRPr lang="ru-RU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178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Функция потерь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5" y="1173981"/>
            <a:ext cx="8125588" cy="35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8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Сравнение облаков 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28" t="16558" r="12171" b="25374"/>
          <a:stretch/>
        </p:blipFill>
        <p:spPr>
          <a:xfrm>
            <a:off x="297295" y="1543313"/>
            <a:ext cx="2575240" cy="9982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7" t="16071" r="12382" b="25862"/>
          <a:stretch/>
        </p:blipFill>
        <p:spPr>
          <a:xfrm>
            <a:off x="2872534" y="1543313"/>
            <a:ext cx="2550075" cy="998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12" t="16562" r="12344" b="25000"/>
          <a:stretch/>
        </p:blipFill>
        <p:spPr>
          <a:xfrm>
            <a:off x="5422609" y="1543313"/>
            <a:ext cx="2556938" cy="998220"/>
          </a:xfrm>
          <a:prstGeom prst="rect">
            <a:avLst/>
          </a:prstGeom>
        </p:spPr>
      </p:pic>
      <p:sp>
        <p:nvSpPr>
          <p:cNvPr id="8" name="Content Placeholder 14"/>
          <p:cNvSpPr>
            <a:spLocks noGrp="1"/>
          </p:cNvSpPr>
          <p:nvPr>
            <p:ph sz="half" idx="1"/>
          </p:nvPr>
        </p:nvSpPr>
        <p:spPr>
          <a:xfrm>
            <a:off x="297296" y="1173981"/>
            <a:ext cx="8262504" cy="36933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         Path Tracing                           </a:t>
            </a:r>
            <a:r>
              <a:rPr lang="ru-RU" dirty="0" smtClean="0"/>
              <a:t>Дисней</a:t>
            </a:r>
            <a:r>
              <a:rPr lang="en-US" dirty="0" smtClean="0"/>
              <a:t>           </a:t>
            </a:r>
            <a:r>
              <a:rPr lang="ru-RU" dirty="0" smtClean="0"/>
              <a:t>         Запеченное освещение</a:t>
            </a:r>
            <a:endParaRPr lang="ru-RU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31" t="4364" r="12606" b="6833"/>
          <a:stretch/>
        </p:blipFill>
        <p:spPr>
          <a:xfrm>
            <a:off x="301082" y="2541533"/>
            <a:ext cx="2521746" cy="150976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7" t="4343" r="12187" b="10103"/>
          <a:stretch/>
        </p:blipFill>
        <p:spPr>
          <a:xfrm>
            <a:off x="2793709" y="2541533"/>
            <a:ext cx="2628900" cy="1509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1" t="5208" r="12239" b="7293"/>
          <a:stretch/>
        </p:blipFill>
        <p:spPr>
          <a:xfrm>
            <a:off x="5405134" y="2541533"/>
            <a:ext cx="2574692" cy="150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Среднеквадратичное отклонение яркости</a:t>
            </a:r>
            <a:endParaRPr lang="ru-R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6948196"/>
              </p:ext>
            </p:extLst>
          </p:nvPr>
        </p:nvGraphicFramePr>
        <p:xfrm>
          <a:off x="523874" y="1450204"/>
          <a:ext cx="6915151" cy="2740795"/>
        </p:xfrm>
        <a:graphic>
          <a:graphicData uri="http://schemas.openxmlformats.org/drawingml/2006/table">
            <a:tbl>
              <a:tblPr/>
              <a:tblGrid>
                <a:gridCol w="2645798">
                  <a:extLst>
                    <a:ext uri="{9D8B030D-6E8A-4147-A177-3AD203B41FA5}">
                      <a16:colId xmlns:a16="http://schemas.microsoft.com/office/drawing/2014/main" val="1056771560"/>
                    </a:ext>
                  </a:extLst>
                </a:gridCol>
                <a:gridCol w="2254941">
                  <a:extLst>
                    <a:ext uri="{9D8B030D-6E8A-4147-A177-3AD203B41FA5}">
                      <a16:colId xmlns:a16="http://schemas.microsoft.com/office/drawing/2014/main" val="3787974907"/>
                    </a:ext>
                  </a:extLst>
                </a:gridCol>
                <a:gridCol w="2014412">
                  <a:extLst>
                    <a:ext uri="{9D8B030D-6E8A-4147-A177-3AD203B41FA5}">
                      <a16:colId xmlns:a16="http://schemas.microsoft.com/office/drawing/2014/main" val="245353243"/>
                    </a:ext>
                  </a:extLst>
                </a:gridCol>
              </a:tblGrid>
              <a:tr h="548159">
                <a:tc>
                  <a:txBody>
                    <a:bodyPr/>
                    <a:lstStyle/>
                    <a:p>
                      <a:pPr lvl="0" algn="ctr" fontAlgn="b"/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Дисней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Запеченное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103070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Плоское облако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2.23E-03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6.95E-04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585379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Круглое облако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1.90E-03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1.01E-03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18976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Гладкое облако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3.69E-03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1.73E-03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8497"/>
                  </a:ext>
                </a:extLst>
              </a:tr>
              <a:tr h="548159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"Моана"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1.70E-03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EFCE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2.56E-03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7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6503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49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Производительность и потребление памяти</a:t>
            </a:r>
            <a:endParaRPr lang="ru-RU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2123267"/>
              </p:ext>
            </p:extLst>
          </p:nvPr>
        </p:nvGraphicFramePr>
        <p:xfrm>
          <a:off x="523874" y="1450204"/>
          <a:ext cx="8105776" cy="2693172"/>
        </p:xfrm>
        <a:graphic>
          <a:graphicData uri="http://schemas.openxmlformats.org/drawingml/2006/table">
            <a:tbl>
              <a:tblPr/>
              <a:tblGrid>
                <a:gridCol w="3101342">
                  <a:extLst>
                    <a:ext uri="{9D8B030D-6E8A-4147-A177-3AD203B41FA5}">
                      <a16:colId xmlns:a16="http://schemas.microsoft.com/office/drawing/2014/main" val="1056771560"/>
                    </a:ext>
                  </a:extLst>
                </a:gridCol>
                <a:gridCol w="2643189">
                  <a:extLst>
                    <a:ext uri="{9D8B030D-6E8A-4147-A177-3AD203B41FA5}">
                      <a16:colId xmlns:a16="http://schemas.microsoft.com/office/drawing/2014/main" val="3787974907"/>
                    </a:ext>
                  </a:extLst>
                </a:gridCol>
                <a:gridCol w="2361245">
                  <a:extLst>
                    <a:ext uri="{9D8B030D-6E8A-4147-A177-3AD203B41FA5}">
                      <a16:colId xmlns:a16="http://schemas.microsoft.com/office/drawing/2014/main" val="245353243"/>
                    </a:ext>
                  </a:extLst>
                </a:gridCol>
              </a:tblGrid>
              <a:tr h="618853">
                <a:tc>
                  <a:txBody>
                    <a:bodyPr/>
                    <a:lstStyle/>
                    <a:p>
                      <a:pPr lvl="0" algn="ctr" fontAlgn="b"/>
                      <a:endParaRPr lang="ru-RU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Дисней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Запеченное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9103070"/>
                  </a:ext>
                </a:extLst>
              </a:tr>
              <a:tr h="618853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Рендеринг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1024x768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r>
                        <a:rPr lang="ru-RU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 </a:t>
                      </a:r>
                      <a:r>
                        <a:rPr lang="ru-RU" sz="2400" b="0" i="0" u="none" strike="noStrike" dirty="0" err="1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мс</a:t>
                      </a:r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ru-RU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80мс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585379"/>
                  </a:ext>
                </a:extLst>
              </a:tr>
              <a:tr h="836613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Запекание</a:t>
                      </a:r>
                      <a:r>
                        <a:rPr lang="ru-RU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(при повороте солнца)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850мс</a:t>
                      </a:r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8718976"/>
                  </a:ext>
                </a:extLst>
              </a:tr>
              <a:tr h="618853"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Потребление</a:t>
                      </a:r>
                      <a:r>
                        <a:rPr lang="ru-RU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памяти</a:t>
                      </a:r>
                      <a:endParaRPr lang="ru-RU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9C0006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1.5 ГБ</a:t>
                      </a:r>
                      <a:endParaRPr lang="en-US" sz="2400" b="0" i="0" u="none" strike="noStrike" dirty="0">
                        <a:solidFill>
                          <a:srgbClr val="9C0006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ru-RU" sz="2400" b="0" i="0" u="none" strike="noStrike" dirty="0" smtClean="0">
                          <a:solidFill>
                            <a:srgbClr val="0061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1.65ГБ</a:t>
                      </a:r>
                      <a:endParaRPr lang="en-US" sz="2400" b="0" i="0" u="none" strike="noStrike" dirty="0">
                        <a:solidFill>
                          <a:srgbClr val="0061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6768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877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683224" cy="3195216"/>
          </a:xfrm>
        </p:spPr>
        <p:txBody>
          <a:bodyPr/>
          <a:lstStyle/>
          <a:p>
            <a:r>
              <a:rPr lang="ru-RU" dirty="0" smtClean="0"/>
              <a:t>Ещё быстрее!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Запекаем только на поверхности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Используем растеризацию вместо рейтрейсинга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 smtClean="0"/>
          </a:p>
          <a:p>
            <a:r>
              <a:rPr lang="ru-RU" dirty="0" smtClean="0"/>
              <a:t>Вероятно получится добраться до 30 кадров в секунду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Что дальше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  <a14:imgEffect>
                      <a14:brightnessContrast bright="-49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726" y="1394786"/>
            <a:ext cx="3554748" cy="260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33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633592" cy="3195216"/>
          </a:xfrm>
        </p:spPr>
        <p:txBody>
          <a:bodyPr/>
          <a:lstStyle/>
          <a:p>
            <a:r>
              <a:rPr lang="ru-RU" dirty="0" smtClean="0"/>
              <a:t>Вопросы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Спасибо за внимание</a:t>
            </a:r>
            <a:r>
              <a:rPr lang="en-US" dirty="0" smtClean="0"/>
              <a:t>!</a:t>
            </a:r>
            <a:endParaRPr lang="ru-RU" dirty="0"/>
          </a:p>
        </p:txBody>
      </p:sp>
      <p:sp>
        <p:nvSpPr>
          <p:cNvPr id="4" name="Content Placeholder 14"/>
          <p:cNvSpPr txBox="1">
            <a:spLocks/>
          </p:cNvSpPr>
          <p:nvPr/>
        </p:nvSpPr>
        <p:spPr>
          <a:xfrm>
            <a:off x="4510408" y="2589580"/>
            <a:ext cx="4633592" cy="25539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Tx/>
              <a:buNone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dirty="0" smtClean="0"/>
              <a:t>Особые благодарности</a:t>
            </a:r>
            <a:r>
              <a:rPr lang="en-US" dirty="0" smtClean="0"/>
              <a:t>:</a:t>
            </a:r>
            <a:endParaRPr lang="ru-RU" dirty="0" smtClean="0"/>
          </a:p>
          <a:p>
            <a:pPr algn="r"/>
            <a:r>
              <a:rPr lang="ru-RU" dirty="0" smtClean="0"/>
              <a:t>Сергей Николенко</a:t>
            </a:r>
          </a:p>
          <a:p>
            <a:pPr algn="r"/>
            <a:r>
              <a:rPr lang="ru-RU" dirty="0" smtClean="0"/>
              <a:t>Антон Ковалев</a:t>
            </a:r>
            <a:endParaRPr lang="en-US" dirty="0" smtClean="0"/>
          </a:p>
          <a:p>
            <a:pPr algn="r"/>
            <a:r>
              <a:rPr lang="ru-RU" dirty="0" err="1" smtClean="0"/>
              <a:t>Октай</a:t>
            </a:r>
            <a:r>
              <a:rPr lang="ru-RU" dirty="0" smtClean="0"/>
              <a:t> </a:t>
            </a:r>
            <a:r>
              <a:rPr lang="ru-RU" dirty="0" err="1" smtClean="0"/>
              <a:t>Татанов</a:t>
            </a:r>
            <a:endParaRPr lang="ru-RU" dirty="0" smtClean="0"/>
          </a:p>
          <a:p>
            <a:pPr algn="r"/>
            <a:r>
              <a:rPr lang="ru-RU" dirty="0" smtClean="0"/>
              <a:t>Алиса Панина</a:t>
            </a:r>
            <a:endParaRPr lang="en-US" dirty="0" smtClean="0"/>
          </a:p>
          <a:p>
            <a:pPr algn="r"/>
            <a:endParaRPr lang="en-US" dirty="0" smtClean="0"/>
          </a:p>
          <a:p>
            <a:pPr algn="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089463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Свет </a:t>
            </a:r>
            <a:r>
              <a:rPr lang="ru-RU" dirty="0" err="1" smtClean="0"/>
              <a:t>переотражается</a:t>
            </a:r>
            <a:r>
              <a:rPr lang="ru-RU" dirty="0" smtClean="0"/>
              <a:t> тысячи раз</a:t>
            </a:r>
            <a:endParaRPr lang="en-US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В хаотическом порядке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Практически не поглощается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И нам нужно это </a:t>
            </a:r>
            <a:r>
              <a:rPr lang="ru-RU" dirty="0" err="1" smtClean="0"/>
              <a:t>просимулировать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Облака долго </a:t>
            </a:r>
            <a:r>
              <a:rPr lang="ru-RU" dirty="0" err="1" smtClean="0"/>
              <a:t>рендерить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3366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Бонусные слайды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074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Реакция автора на мою идею:</a:t>
            </a:r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Неужели </a:t>
            </a:r>
            <a:r>
              <a:rPr lang="en-US" dirty="0" smtClean="0"/>
              <a:t>Disney </a:t>
            </a:r>
            <a:r>
              <a:rPr lang="ru-RU" dirty="0" smtClean="0"/>
              <a:t>этого не сделали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5" y="2131695"/>
            <a:ext cx="3143250" cy="590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" y="2687594"/>
            <a:ext cx="283845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Определение фотореалистичности сложно дать точно. Но:</a:t>
            </a:r>
          </a:p>
          <a:p>
            <a:pPr marL="342900" indent="-342900">
              <a:buFontTx/>
              <a:buChar char="-"/>
            </a:pPr>
            <a:r>
              <a:rPr lang="en-US" dirty="0" smtClean="0"/>
              <a:t>Path Tracing </a:t>
            </a:r>
            <a:r>
              <a:rPr lang="ru-RU" dirty="0" smtClean="0"/>
              <a:t>физически корректен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Показанный метод воспроизводит результаты </a:t>
            </a:r>
            <a:r>
              <a:rPr lang="en-US" dirty="0"/>
              <a:t>p</a:t>
            </a:r>
            <a:r>
              <a:rPr lang="en-US" dirty="0" smtClean="0"/>
              <a:t>ath tracing</a:t>
            </a:r>
          </a:p>
          <a:p>
            <a:r>
              <a:rPr lang="ru-RU" dirty="0" smtClean="0"/>
              <a:t>А еще:</a:t>
            </a:r>
          </a:p>
          <a:p>
            <a:endParaRPr lang="ru-RU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А облака точно фотореалистичные</a:t>
            </a:r>
            <a:r>
              <a:rPr lang="en-US" dirty="0" smtClean="0"/>
              <a:t>?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302" y="2992394"/>
            <a:ext cx="3030318" cy="19394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5" t="14593" r="8193" b="5530"/>
          <a:stretch/>
        </p:blipFill>
        <p:spPr>
          <a:xfrm>
            <a:off x="4299065" y="2992394"/>
            <a:ext cx="3117965" cy="19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0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800" dirty="0" smtClean="0"/>
              <a:t>А можно один раз </a:t>
            </a:r>
            <a:r>
              <a:rPr lang="ru-RU" sz="2800" dirty="0" err="1" smtClean="0"/>
              <a:t>отрендерить</a:t>
            </a:r>
            <a:r>
              <a:rPr lang="ru-RU" sz="2800" dirty="0" smtClean="0"/>
              <a:t> для всех фильмов</a:t>
            </a:r>
            <a:r>
              <a:rPr lang="en-US" sz="2800" dirty="0" smtClean="0"/>
              <a:t>? (1)</a:t>
            </a:r>
            <a:endParaRPr lang="ru-RU" sz="2800" dirty="0"/>
          </a:p>
        </p:txBody>
      </p:sp>
      <p:pic>
        <p:nvPicPr>
          <p:cNvPr id="6" name="giphy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" y="1050025"/>
            <a:ext cx="8855075" cy="368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158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А можно один раз запечь для всех фильмов</a:t>
            </a:r>
            <a:r>
              <a:rPr lang="en-US" sz="2800" dirty="0" smtClean="0"/>
              <a:t>? (</a:t>
            </a:r>
            <a:r>
              <a:rPr lang="ru-RU" sz="2800" dirty="0" smtClean="0"/>
              <a:t>2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pic>
        <p:nvPicPr>
          <p:cNvPr id="6" name="giphy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7390" y="1173981"/>
            <a:ext cx="5995987" cy="337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23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dirty="0" smtClean="0"/>
              <a:t>А можно один раз запечь для всех фильмов</a:t>
            </a:r>
            <a:r>
              <a:rPr lang="en-US" sz="2800" dirty="0" smtClean="0"/>
              <a:t>? (</a:t>
            </a:r>
            <a:r>
              <a:rPr lang="ru-RU" sz="2800" dirty="0" smtClean="0"/>
              <a:t>3</a:t>
            </a:r>
            <a:r>
              <a:rPr lang="en-US" sz="2800" dirty="0" smtClean="0"/>
              <a:t>)</a:t>
            </a:r>
            <a:endParaRPr lang="ru-RU" sz="2800" dirty="0"/>
          </a:p>
        </p:txBody>
      </p:sp>
      <p:sp>
        <p:nvSpPr>
          <p:cNvPr id="2" name="Rectangle 1"/>
          <p:cNvSpPr/>
          <p:nvPr/>
        </p:nvSpPr>
        <p:spPr>
          <a:xfrm>
            <a:off x="853440" y="1549807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Antoine </a:t>
            </a:r>
            <a:r>
              <a:rPr lang="en-US" dirty="0" err="1" smtClean="0"/>
              <a:t>Bouthors</a:t>
            </a:r>
            <a:r>
              <a:rPr lang="en-US" dirty="0"/>
              <a:t>:</a:t>
            </a:r>
            <a:endParaRPr lang="ru-RU" dirty="0" smtClean="0"/>
          </a:p>
          <a:p>
            <a:r>
              <a:rPr lang="ru-RU" dirty="0" err="1" smtClean="0"/>
              <a:t>On</a:t>
            </a:r>
            <a:r>
              <a:rPr lang="ru-RU" dirty="0" smtClean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aspect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shape</a:t>
            </a:r>
            <a:r>
              <a:rPr lang="ru-RU" dirty="0"/>
              <a:t>: “</a:t>
            </a:r>
            <a:r>
              <a:rPr lang="ru-RU" dirty="0" err="1"/>
              <a:t>Each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is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, </a:t>
            </a:r>
            <a:r>
              <a:rPr lang="ru-RU" dirty="0" err="1"/>
              <a:t>made</a:t>
            </a:r>
            <a:r>
              <a:rPr lang="ru-RU" dirty="0"/>
              <a:t> </a:t>
            </a:r>
            <a:r>
              <a:rPr lang="ru-RU" dirty="0" err="1"/>
              <a:t>up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an</a:t>
            </a:r>
            <a:r>
              <a:rPr lang="ru-RU" dirty="0"/>
              <a:t> </a:t>
            </a:r>
            <a:r>
              <a:rPr lang="ru-RU" dirty="0" err="1"/>
              <a:t>unpredictable</a:t>
            </a:r>
            <a:r>
              <a:rPr lang="ru-RU" dirty="0"/>
              <a:t>, </a:t>
            </a:r>
            <a:r>
              <a:rPr lang="ru-RU" dirty="0" err="1"/>
              <a:t>uneven</a:t>
            </a:r>
            <a:r>
              <a:rPr lang="ru-RU" dirty="0"/>
              <a:t> </a:t>
            </a:r>
            <a:r>
              <a:rPr lang="ru-RU" dirty="0" err="1"/>
              <a:t>mass</a:t>
            </a:r>
            <a:endParaRPr lang="ru-RU" dirty="0"/>
          </a:p>
          <a:p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crags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eddies</a:t>
            </a:r>
            <a:r>
              <a:rPr lang="ru-RU" dirty="0"/>
              <a:t> </a:t>
            </a:r>
            <a:r>
              <a:rPr lang="ru-RU" dirty="0" err="1"/>
              <a:t>which</a:t>
            </a:r>
            <a:r>
              <a:rPr lang="ru-RU" dirty="0"/>
              <a:t> </a:t>
            </a:r>
            <a:r>
              <a:rPr lang="ru-RU" dirty="0" err="1"/>
              <a:t>reflect</a:t>
            </a:r>
            <a:r>
              <a:rPr lang="ru-RU" dirty="0"/>
              <a:t> </a:t>
            </a:r>
            <a:r>
              <a:rPr lang="ru-RU" dirty="0" err="1"/>
              <a:t>the</a:t>
            </a:r>
            <a:r>
              <a:rPr lang="ru-RU" dirty="0"/>
              <a:t> </a:t>
            </a:r>
            <a:r>
              <a:rPr lang="ru-RU" dirty="0" err="1"/>
              <a:t>light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</a:t>
            </a:r>
            <a:r>
              <a:rPr lang="ru-RU" dirty="0" err="1"/>
              <a:t>different</a:t>
            </a:r>
            <a:r>
              <a:rPr lang="ru-RU" dirty="0"/>
              <a:t> </a:t>
            </a:r>
            <a:r>
              <a:rPr lang="ru-RU" dirty="0" err="1"/>
              <a:t>strength</a:t>
            </a:r>
            <a:r>
              <a:rPr lang="ru-RU" dirty="0"/>
              <a:t>”. </a:t>
            </a:r>
            <a:r>
              <a:rPr lang="ru-RU" dirty="0" err="1"/>
              <a:t>This</a:t>
            </a:r>
            <a:r>
              <a:rPr lang="ru-RU" dirty="0"/>
              <a:t> </a:t>
            </a:r>
            <a:r>
              <a:rPr lang="ru-RU" dirty="0" err="1"/>
              <a:t>underlines</a:t>
            </a:r>
            <a:r>
              <a:rPr lang="ru-RU" dirty="0"/>
              <a:t> </a:t>
            </a:r>
            <a:r>
              <a:rPr lang="ru-RU" dirty="0" err="1"/>
              <a:t>chaotic</a:t>
            </a:r>
            <a:r>
              <a:rPr lang="ru-RU" dirty="0"/>
              <a:t> </a:t>
            </a:r>
            <a:r>
              <a:rPr lang="ru-RU" dirty="0" err="1"/>
              <a:t>and</a:t>
            </a:r>
            <a:endParaRPr lang="ru-RU" dirty="0"/>
          </a:p>
          <a:p>
            <a:r>
              <a:rPr lang="ru-RU" dirty="0" err="1"/>
              <a:t>fractal</a:t>
            </a:r>
            <a:r>
              <a:rPr lang="ru-RU" dirty="0"/>
              <a:t> </a:t>
            </a:r>
            <a:r>
              <a:rPr lang="ru-RU" dirty="0" err="1"/>
              <a:t>nature</a:t>
            </a:r>
            <a:r>
              <a:rPr lang="ru-RU" dirty="0"/>
              <a:t> </a:t>
            </a:r>
            <a:r>
              <a:rPr lang="ru-RU" dirty="0" err="1"/>
              <a:t>of</a:t>
            </a:r>
            <a:r>
              <a:rPr lang="ru-RU" dirty="0"/>
              <a:t> </a:t>
            </a:r>
            <a:r>
              <a:rPr lang="ru-RU" dirty="0" err="1"/>
              <a:t>cloud</a:t>
            </a:r>
            <a:r>
              <a:rPr lang="ru-RU" dirty="0"/>
              <a:t> </a:t>
            </a:r>
            <a:r>
              <a:rPr lang="ru-RU" dirty="0" err="1"/>
              <a:t>shapes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27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err="1" smtClean="0"/>
              <a:t>Рендерим</a:t>
            </a:r>
            <a:r>
              <a:rPr lang="ru-RU" dirty="0" smtClean="0"/>
              <a:t> облако, честно симулируя отражения лучей</a:t>
            </a:r>
            <a:r>
              <a:rPr lang="en-US" dirty="0" smtClean="0"/>
              <a:t>.</a:t>
            </a:r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Физически корректный результат</a:t>
            </a:r>
            <a:endParaRPr lang="en-US" dirty="0" smtClean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Любая степень точности</a:t>
            </a: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Минусы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Более 24 часов на рендеринг одного </a:t>
            </a:r>
            <a:br>
              <a:rPr lang="ru-RU" dirty="0" smtClean="0"/>
            </a:br>
            <a:r>
              <a:rPr lang="ru-RU" dirty="0" smtClean="0"/>
              <a:t>изображения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Традиционный подход</a:t>
            </a:r>
            <a:r>
              <a:rPr lang="en-US" dirty="0" smtClean="0"/>
              <a:t> (path-tracing)</a:t>
            </a:r>
            <a:endParaRPr lang="ru-RU" dirty="0"/>
          </a:p>
        </p:txBody>
      </p:sp>
      <p:pic>
        <p:nvPicPr>
          <p:cNvPr id="1026" name="Picture 2" descr="https://lh3.googleusercontent.com/v5IHlg34mky9sCXfu52eHQI2bsfTKjHEbnjl37p8xuNXt720kISzNgUfoNWKQQ2VPhe0-eG_CsWJlCG3Sgw34-c_B8Cnq3b9WtBsrKVmL9JgIi4BeUA3pXGtaLgK2VVmHCplKxSnfX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27" y="1817716"/>
            <a:ext cx="2551999" cy="2479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825" y="1817715"/>
            <a:ext cx="3384323" cy="247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986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 smtClean="0"/>
              <a:t>Аппроксимируем освещение с помощью нейронной сети</a:t>
            </a:r>
            <a:endParaRPr lang="en-US" dirty="0"/>
          </a:p>
          <a:p>
            <a:r>
              <a:rPr lang="ru-RU" dirty="0" smtClean="0"/>
              <a:t>Плюсы</a:t>
            </a:r>
            <a:r>
              <a:rPr lang="en-US" dirty="0" smtClean="0"/>
              <a:t>:</a:t>
            </a:r>
            <a:endParaRPr lang="en-US" b="1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Рендеринг за несколько минут</a:t>
            </a:r>
            <a:endParaRPr lang="en-US" dirty="0"/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smtClean="0"/>
              <a:t>Можно натренировать для </a:t>
            </a:r>
            <a:br>
              <a:rPr lang="ru-RU" dirty="0" smtClean="0"/>
            </a:br>
            <a:r>
              <a:rPr lang="ru-RU" dirty="0" smtClean="0"/>
              <a:t>различного </a:t>
            </a:r>
            <a:r>
              <a:rPr lang="ru-RU" dirty="0" err="1" smtClean="0"/>
              <a:t>визуала</a:t>
            </a:r>
            <a:endParaRPr lang="en-US" dirty="0"/>
          </a:p>
          <a:p>
            <a:r>
              <a:rPr lang="ru-RU" dirty="0" smtClean="0"/>
              <a:t>Минусы</a:t>
            </a:r>
            <a:r>
              <a:rPr lang="en-US" dirty="0" smtClean="0"/>
              <a:t>: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Есть крайние случаи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Всё еще достаточно медленно</a:t>
            </a:r>
            <a:endParaRPr lang="ru-RU" dirty="0"/>
          </a:p>
          <a:p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Современный подход </a:t>
            </a:r>
            <a:r>
              <a:rPr lang="en-US" dirty="0" smtClean="0"/>
              <a:t>(Disney)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94" y="1885950"/>
            <a:ext cx="3942069" cy="24828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94" y="1885950"/>
            <a:ext cx="3942069" cy="2482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129" y="1885950"/>
            <a:ext cx="3919990" cy="2584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63831" y="1885950"/>
            <a:ext cx="4980701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499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Дескриптор</a:t>
            </a:r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573" y="1173981"/>
            <a:ext cx="4639150" cy="349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830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Подаем дескриптор послойно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Три </a:t>
            </a:r>
            <a:r>
              <a:rPr lang="ru-RU" dirty="0" err="1" smtClean="0"/>
              <a:t>полносвязных</a:t>
            </a:r>
            <a:r>
              <a:rPr lang="ru-RU" dirty="0" smtClean="0"/>
              <a:t> слоя в конце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 smtClean="0"/>
              <a:t>Нейроная</a:t>
            </a:r>
            <a:r>
              <a:rPr lang="ru-RU" dirty="0" smtClean="0"/>
              <a:t> сеть</a:t>
            </a:r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0" y="212740"/>
            <a:ext cx="5143500" cy="486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2547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Сделать рендеринг быстрее чем у </a:t>
            </a:r>
            <a:r>
              <a:rPr lang="en-US" dirty="0" smtClean="0"/>
              <a:t>Disney</a:t>
            </a:r>
            <a:endParaRPr lang="ru-RU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Не потеряв в качестве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Цели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0851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8520416" cy="319521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Реализовать </a:t>
            </a:r>
            <a:r>
              <a:rPr lang="en-US" dirty="0" smtClean="0"/>
              <a:t>Monte-Carlo path-tracer (</a:t>
            </a:r>
            <a:r>
              <a:rPr lang="ru-RU" dirty="0" smtClean="0"/>
              <a:t>сравнение</a:t>
            </a:r>
            <a:r>
              <a:rPr lang="en-US" dirty="0" smtClean="0"/>
              <a:t>, </a:t>
            </a:r>
            <a:r>
              <a:rPr lang="ru-RU" dirty="0" smtClean="0"/>
              <a:t>источник данных</a:t>
            </a:r>
            <a:r>
              <a:rPr lang="en-US" dirty="0" smtClean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Собрать </a:t>
            </a:r>
            <a:r>
              <a:rPr lang="ru-RU" dirty="0" err="1" smtClean="0"/>
              <a:t>датасет</a:t>
            </a:r>
            <a:r>
              <a:rPr lang="ru-RU" dirty="0" smtClean="0"/>
              <a:t> облаков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Сгенерировать </a:t>
            </a:r>
            <a:r>
              <a:rPr lang="ru-RU" dirty="0" err="1"/>
              <a:t>датасет</a:t>
            </a:r>
            <a:r>
              <a:rPr lang="ru-RU" dirty="0"/>
              <a:t> </a:t>
            </a:r>
            <a:r>
              <a:rPr lang="ru-RU" dirty="0" smtClean="0"/>
              <a:t>дескрипторов и освещенностей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Обучить Диснеевскую модель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Найти более быструю модель и обучить её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Реализовать рендеринг с помощью нейронных сетей на </a:t>
            </a:r>
            <a:r>
              <a:rPr lang="en-US" dirty="0" smtClean="0"/>
              <a:t>GPU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Сравнить изображения и производительность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19468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924" y="813152"/>
            <a:ext cx="4524375" cy="4277657"/>
          </a:xfrm>
          <a:prstGeom prst="rect">
            <a:avLst/>
          </a:prstGeom>
        </p:spPr>
      </p:pic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313058" y="1394786"/>
            <a:ext cx="4171160" cy="3195216"/>
          </a:xfrm>
        </p:spPr>
        <p:txBody>
          <a:bodyPr>
            <a:normAutofit fontScale="92500"/>
          </a:bodyPr>
          <a:lstStyle/>
          <a:p>
            <a:r>
              <a:rPr lang="ru-RU" dirty="0" smtClean="0"/>
              <a:t>Что если бы мы могли </a:t>
            </a:r>
            <a:r>
              <a:rPr lang="ru-RU" dirty="0" err="1" smtClean="0"/>
              <a:t>предпосчитать</a:t>
            </a:r>
            <a:r>
              <a:rPr lang="ru-RU" dirty="0" smtClean="0"/>
              <a:t> выходы первых </a:t>
            </a:r>
            <a:r>
              <a:rPr lang="en-US" dirty="0" smtClean="0"/>
              <a:t>K </a:t>
            </a:r>
            <a:r>
              <a:rPr lang="ru-RU" dirty="0" smtClean="0"/>
              <a:t>слоев сети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ru-RU" dirty="0" smtClean="0"/>
              <a:t>Проблемы</a:t>
            </a:r>
            <a:r>
              <a:rPr lang="en-US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Переменный угол</a:t>
            </a:r>
            <a:r>
              <a:rPr lang="en-US" dirty="0" smtClean="0"/>
              <a:t> </a:t>
            </a:r>
            <a:r>
              <a:rPr lang="el-GR" dirty="0"/>
              <a:t>ϒ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Переменное направление взгляда</a:t>
            </a: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/>
              <a:t>Переменное направление </a:t>
            </a:r>
            <a:r>
              <a:rPr lang="ru-RU" dirty="0" smtClean="0"/>
              <a:t>солнца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dirty="0" smtClean="0"/>
              <a:t>Потребление оперативной памяти</a:t>
            </a:r>
            <a:endParaRPr lang="ru-RU" dirty="0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Новый подход </a:t>
            </a:r>
            <a:r>
              <a:rPr lang="en-US" dirty="0" smtClean="0"/>
              <a:t>(</a:t>
            </a:r>
            <a:r>
              <a:rPr lang="ru-RU" dirty="0" smtClean="0"/>
              <a:t>запекание выходов</a:t>
            </a:r>
            <a:r>
              <a:rPr lang="en-US" dirty="0" smtClean="0"/>
              <a:t>)</a:t>
            </a:r>
            <a:endParaRPr lang="ru-RU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4965701" y="3063688"/>
            <a:ext cx="20637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">
  <a:themeElements>
    <a:clrScheme name="Custom 1">
      <a:dk1>
        <a:srgbClr val="0230AC"/>
      </a:dk1>
      <a:lt1>
        <a:srgbClr val="FFFFFF"/>
      </a:lt1>
      <a:dk2>
        <a:srgbClr val="0230AC"/>
      </a:dk2>
      <a:lt2>
        <a:srgbClr val="FFFFFF"/>
      </a:lt2>
      <a:accent1>
        <a:srgbClr val="EC0044"/>
      </a:accent1>
      <a:accent2>
        <a:srgbClr val="0230AC"/>
      </a:accent2>
      <a:accent3>
        <a:srgbClr val="8F32AC"/>
      </a:accent3>
      <a:accent4>
        <a:srgbClr val="0057AC"/>
      </a:accent4>
      <a:accent5>
        <a:srgbClr val="EC5A00"/>
      </a:accent5>
      <a:accent6>
        <a:srgbClr val="ECEC00"/>
      </a:accent6>
      <a:hlink>
        <a:srgbClr val="4BBCFF"/>
      </a:hlink>
      <a:folHlink>
        <a:srgbClr val="C000C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0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1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2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13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2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3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4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5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6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7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8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ppt/theme/themeOverride9.xml><?xml version="1.0" encoding="utf-8"?>
<a:themeOverride xmlns:a="http://schemas.openxmlformats.org/drawingml/2006/main">
  <a:clrScheme name="Custom 1">
    <a:dk1>
      <a:srgbClr val="0230AC"/>
    </a:dk1>
    <a:lt1>
      <a:srgbClr val="FFFFFF"/>
    </a:lt1>
    <a:dk2>
      <a:srgbClr val="0230AC"/>
    </a:dk2>
    <a:lt2>
      <a:srgbClr val="FFFFFF"/>
    </a:lt2>
    <a:accent1>
      <a:srgbClr val="EC0044"/>
    </a:accent1>
    <a:accent2>
      <a:srgbClr val="0230AC"/>
    </a:accent2>
    <a:accent3>
      <a:srgbClr val="8F32AC"/>
    </a:accent3>
    <a:accent4>
      <a:srgbClr val="0057AC"/>
    </a:accent4>
    <a:accent5>
      <a:srgbClr val="EC5A00"/>
    </a:accent5>
    <a:accent6>
      <a:srgbClr val="ECEC00"/>
    </a:accent6>
    <a:hlink>
      <a:srgbClr val="4BBCFF"/>
    </a:hlink>
    <a:folHlink>
      <a:srgbClr val="C000C3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54077</TotalTime>
  <Words>1444</Words>
  <Application>Microsoft Office PowerPoint</Application>
  <PresentationFormat>On-screen Show (16:9)</PresentationFormat>
  <Paragraphs>193</Paragraphs>
  <Slides>25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Times New Roman</vt:lpstr>
      <vt:lpstr>Cover</vt:lpstr>
      <vt:lpstr>Рендеринг атмосферных облаков с помощью нейронных сетей</vt:lpstr>
      <vt:lpstr>Облака долго рендерить</vt:lpstr>
      <vt:lpstr>Традиционный подход (path-tracing)</vt:lpstr>
      <vt:lpstr>Современный подход (Disney)</vt:lpstr>
      <vt:lpstr>Дескриптор</vt:lpstr>
      <vt:lpstr>Нейроная сеть</vt:lpstr>
      <vt:lpstr>Цели</vt:lpstr>
      <vt:lpstr>Задачи</vt:lpstr>
      <vt:lpstr>Новый подход (запекание выходов)</vt:lpstr>
      <vt:lpstr>Новый подход (запекание выходов)</vt:lpstr>
      <vt:lpstr>Новый подход (запекание выходов)</vt:lpstr>
      <vt:lpstr>Новый подход (рендеринг запеченых данных)</vt:lpstr>
      <vt:lpstr>Результаты</vt:lpstr>
      <vt:lpstr>Функция потерь</vt:lpstr>
      <vt:lpstr>Сравнение облаков </vt:lpstr>
      <vt:lpstr>Среднеквадратичное отклонение яркости</vt:lpstr>
      <vt:lpstr>Производительность и потребление памяти</vt:lpstr>
      <vt:lpstr>Что дальше?</vt:lpstr>
      <vt:lpstr>Спасибо за внимание!</vt:lpstr>
      <vt:lpstr>Бонусные слайды</vt:lpstr>
      <vt:lpstr>Неужели Disney этого не сделали?</vt:lpstr>
      <vt:lpstr>А облака точно фотореалистичные?</vt:lpstr>
      <vt:lpstr>А можно один раз отрендерить для всех фильмов? (1)</vt:lpstr>
      <vt:lpstr>А можно один раз запечь для всех фильмов? (2)</vt:lpstr>
      <vt:lpstr>А можно один раз запечь для всех фильмов? (3)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Mikhail Panin</cp:lastModifiedBy>
  <cp:revision>108</cp:revision>
  <dcterms:created xsi:type="dcterms:W3CDTF">2014-06-27T12:30:22Z</dcterms:created>
  <dcterms:modified xsi:type="dcterms:W3CDTF">2019-07-19T18:49:04Z</dcterms:modified>
</cp:coreProperties>
</file>